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5" r:id="rId2"/>
    <p:sldId id="270" r:id="rId3"/>
    <p:sldId id="271" r:id="rId4"/>
    <p:sldId id="277" r:id="rId5"/>
    <p:sldId id="272" r:id="rId6"/>
    <p:sldId id="273" r:id="rId7"/>
    <p:sldId id="259" r:id="rId8"/>
    <p:sldId id="261" r:id="rId9"/>
    <p:sldId id="262" r:id="rId10"/>
    <p:sldId id="268" r:id="rId11"/>
    <p:sldId id="263" r:id="rId12"/>
    <p:sldId id="265" r:id="rId13"/>
    <p:sldId id="266" r:id="rId14"/>
    <p:sldId id="267" r:id="rId15"/>
    <p:sldId id="276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9509" autoAdjust="0"/>
  </p:normalViewPr>
  <p:slideViewPr>
    <p:cSldViewPr>
      <p:cViewPr varScale="1">
        <p:scale>
          <a:sx n="73" d="100"/>
          <a:sy n="73" d="100"/>
        </p:scale>
        <p:origin x="-12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54DEC6-6E71-4B4A-B8B3-A5106E1A2EE5}" type="datetimeFigureOut">
              <a:rPr lang="ru-RU" smtClean="0"/>
              <a:pPr/>
              <a:t>27.12.2018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8ED60-376F-4C53-A066-3FE8125DDB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08ED60-376F-4C53-A066-3FE8125DDB5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08ED60-376F-4C53-A066-3FE8125DDB5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F393E-3AFF-4F23-8B10-C65680577153}" type="datetimeFigureOut">
              <a:rPr lang="ru-RU" smtClean="0"/>
              <a:pPr/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A080-688A-4CF3-A140-BAEA2B55A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F393E-3AFF-4F23-8B10-C65680577153}" type="datetimeFigureOut">
              <a:rPr lang="ru-RU" smtClean="0"/>
              <a:pPr/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A080-688A-4CF3-A140-BAEA2B55A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F393E-3AFF-4F23-8B10-C65680577153}" type="datetimeFigureOut">
              <a:rPr lang="ru-RU" smtClean="0"/>
              <a:pPr/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A080-688A-4CF3-A140-BAEA2B55A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F393E-3AFF-4F23-8B10-C65680577153}" type="datetimeFigureOut">
              <a:rPr lang="ru-RU" smtClean="0"/>
              <a:pPr/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A080-688A-4CF3-A140-BAEA2B55A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F393E-3AFF-4F23-8B10-C65680577153}" type="datetimeFigureOut">
              <a:rPr lang="ru-RU" smtClean="0"/>
              <a:pPr/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A080-688A-4CF3-A140-BAEA2B55A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F393E-3AFF-4F23-8B10-C65680577153}" type="datetimeFigureOut">
              <a:rPr lang="ru-RU" smtClean="0"/>
              <a:pPr/>
              <a:t>27.12.2018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A080-688A-4CF3-A140-BAEA2B55A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F393E-3AFF-4F23-8B10-C65680577153}" type="datetimeFigureOut">
              <a:rPr lang="ru-RU" smtClean="0"/>
              <a:pPr/>
              <a:t>27.12.2018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A080-688A-4CF3-A140-BAEA2B55A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F393E-3AFF-4F23-8B10-C65680577153}" type="datetimeFigureOut">
              <a:rPr lang="ru-RU" smtClean="0"/>
              <a:pPr/>
              <a:t>27.12.2018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A080-688A-4CF3-A140-BAEA2B55A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F393E-3AFF-4F23-8B10-C65680577153}" type="datetimeFigureOut">
              <a:rPr lang="ru-RU" smtClean="0"/>
              <a:pPr/>
              <a:t>27.12.2018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A080-688A-4CF3-A140-BAEA2B55A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F393E-3AFF-4F23-8B10-C65680577153}" type="datetimeFigureOut">
              <a:rPr lang="ru-RU" smtClean="0"/>
              <a:pPr/>
              <a:t>27.12.2018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A080-688A-4CF3-A140-BAEA2B55A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F393E-3AFF-4F23-8B10-C65680577153}" type="datetimeFigureOut">
              <a:rPr lang="ru-RU" smtClean="0"/>
              <a:pPr/>
              <a:t>27.12.2018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0A080-688A-4CF3-A140-BAEA2B55A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5F393E-3AFF-4F23-8B10-C65680577153}" type="datetimeFigureOut">
              <a:rPr lang="ru-RU" smtClean="0"/>
              <a:pPr/>
              <a:t>27.12.2018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0A080-688A-4CF3-A140-BAEA2B55A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yandex.ru/clck/jsredir?from=yandex.ru;images/search;images;;&amp;text=&amp;etext=1987.sphnMAv6PH4XeU6xD5GU7gmwQQROLMsvduG0lwOAt440f1V3v4sdHNXHXf6y6MV1.ae8e45692e250a8711b01405d5b5b2452d16f0e7&amp;uuid=&amp;state=tid_Wvm4RM28ca_MiO4Ne9osTPtpHS9wicjEF5X7fRziVPIHCd9FyQ,,&amp;data=UlNrNmk5WktYejR0eWJFYk1LdmtxajY4WXlieHp4MGFDTlg0OFFscVZuQVdmb2NrNkNMQjNMVDVKZ2U0NkNMSVU0UHU3VEFtaFpRcTBqRWhTQ2dheHA1MkR0Uzl3SEJISDl2aWxCdjRVX2FqcFNDeTJPVld4dyws&amp;sign=d5b0c3c249c4480f11c876cc589d6fde&amp;keyno=0&amp;b64e=2&amp;l10n=ru" TargetMode="External"/><Relationship Id="rId3" Type="http://schemas.openxmlformats.org/officeDocument/2006/relationships/hyperlink" Target="http://yandex.ru/clck/jsredir?from=yandex.ru;images/search;images;;&amp;text=&amp;etext=1987.GMH5sV1bDX0-5rADlKu5WKvNAMT5vQtiYPWCIZW0oo2GQBmkdVfjBvgy2Kzfl1N0VsSCw-7lczVkIKhnzvdLTR_sT3jQdoM61hoDNGW4wSo.d616097cd9b5e5fd27e34b5ffbaf71a6c11d75c0&amp;uuid=&amp;state=tid_Wvm4RM28ca_MiO4Ne9osTPtpHS9wicjEF5X7fRziVPIHCd9FyQ,,&amp;data=UlNrNmk5WktYejY4cHFySjRXSWhXTHo5MjNXdHFqWGh2cHQzNl9BQ0tyTDR3T0JWZzhYRm1keEhOWDNRVUdjMERtVk9sQ3c1b05LQjMwWFM5aUhBMEJVaHR6UmtDelEyQnpFRElvUmZFRlp3TmxqdEl6UkxGVjI0My1uSFEweGo4UXZKX1FXWl8yUjV6Qi13Y25BNF95T01PVkZrOVdmTlhsRUgzZDFKM280ZEl6ZHZucll0WFdPYVpDY2toc2d5NzhCR3RXQXhmblks&amp;sign=e43c1d6032e8980b047d10fb5dbd4154&amp;keyno=0&amp;b64e=2&amp;l10n=ru" TargetMode="External"/><Relationship Id="rId7" Type="http://schemas.openxmlformats.org/officeDocument/2006/relationships/hyperlink" Target="http://yandex.ru/clck/jsredir?from=yandex.ru;images/search;images;;&amp;text=&amp;etext=1987.iTQTjIfw5tXnPeRV5KNrexau-RLd7HF9QtcLX-EdrEGAY2bPAA15Fy-z5LwEchA20nbzmfDrNziThnS4CHtuIw.296af6337f1b0497815d004f9d322d016bceae2d&amp;uuid=&amp;state=tid_Wvm4RM28ca_MiO4Ne9osTPtpHS9wicjEF5X7fRziVPIHCd9FyQ,,&amp;data=UlNrNmk5WktYejY4cHFySjRXSWhXSk9oSTF4bmVkVHBoRnFYd2kyaHFuVVZDTHRhaU85ODFpNGJxbkt1c1RBaFlnc0ItemFzVDJCaTB4aXY3WExrY1o2SlB2VHBoZHZ1NC1hV25vbWNaTF93cFkyUnJ3MlVhQ19jQkdIMU1mNlNWSDhkeUpkRWt0ZDc2MkZIcVdhbUhVaVlSRXh4dVJLb0syUnR2b1dzOTBZV19HMlRPMXMtTFBhRm5SaGlIWkc3cWpFZXgybHBCZ3cs&amp;sign=d4c843ad20da70b3b1b61bf62d09fd6f&amp;keyno=0&amp;b64e=2&amp;l10n=ru" TargetMode="External"/><Relationship Id="rId2" Type="http://schemas.openxmlformats.org/officeDocument/2006/relationships/hyperlink" Target="http://nsportal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yandex.ru/clck/jsredir?from=yandex.ru;images/search;images;;&amp;text=&amp;etext=1987.WzAP-dLj7iGRisdSxkX81WZitIPFHxvbZN-FNj7YJIO6a3vWdXi91v1y0LFawHe8.3219c0a3f242a7cfe7d3e87fc6d40db2b51266e9&amp;uuid=&amp;state=tid_Wvm4RM28ca_MiO4Ne9osTPtpHS9wicjEF5X7fRziVPIHCd9FyQ,,&amp;data=UlNrNmk5WktYejR0eWJFYk1LdmtxbkN0YUtEZWJjVlUtOUhjNlpXaGdnVldWaDM2VVVJbV9Ha0pzZ0gzMTk2Y3BkdXhaR1V1eVhOTndJNlkwZ3docmJqUjNmZHZIVFA0dzZuSHVmMndHWl8yZm9JUjVmeVVBYUVlRjN0cVJJdXJSWnFYUDFEZWtDMnlKbjQtMU9YTU1QaWg0RkhRY1JHbTUwYzliX0xrSm9VZjFod1RwQ0x5bWVRTEhQdXVFbkljT05GckJuVmhuRHZyNzNUb3NfNzFWc19VZGRjYjh6UURmRGx3Ni1GMGpZNCw,&amp;sign=23da0f4d9d5d61d11655ad171eaba72e&amp;keyno=0&amp;b64e=2&amp;l10n=ru" TargetMode="External"/><Relationship Id="rId5" Type="http://schemas.openxmlformats.org/officeDocument/2006/relationships/hyperlink" Target="http://yandex.ru/clck/jsredir?from=yandex.ru;images/search;images;;&amp;text=&amp;etext=1987.BKc1gDTt-aMaoW-R5APJwb-jNy_2Dtd6pZFovMTRSIkT6j13AVOpNzoE8lIHOvZ1yR-Nh41kvO1LWIH17m543A.9873e155383e5b2c048ccc61d9bc197f2ab60a57&amp;uuid=&amp;state=tid_Wvm4RM28ca_MiO4Ne9osTPtpHS9wicjEF5X7fRziVPIHCd9FyQ,,&amp;data=UlNrNmk5WktYejY4cHFySjRXSWhXT2Y2djlXQjRkcnJUTkxlNU1ZU3p0Q055R0pVMW4tMDlRczRvSHNaek9lSjVYWVJ5b0c1X1liZEgtVERIbEJyUDBKTWdCWTlZSndMWVludWk4enU2M1czVHBaOXBhOF9hTHBNeENGSzRpeHpiSF9tLTRwREZfZEk2S2lrWmw3bEdhWDFuVVRSR0lEcTFieGdXN0RwUm5SaUZrbE4xc1d2d1EsLA,,&amp;sign=ce4db50c8bb9fc9db0627d981740b7c2&amp;keyno=0&amp;b64e=2&amp;l10n=ru" TargetMode="External"/><Relationship Id="rId4" Type="http://schemas.openxmlformats.org/officeDocument/2006/relationships/hyperlink" Target="http://yandex.ru/clck/jsredir?from=yandex.ru;images/search;images;;&amp;text=&amp;etext=1987.O9l-qEVxv5i8v1fpCL1uYsP5R6dp2WozkxjBV-HQ0HeA6TiVr_pCKHjCFl1aEIYj24IMCi3CVzpB6eMhBp5Wew.0684decb7c5bf20e740de32dd85ad6da8b66f0f2&amp;uuid=&amp;state=tid_Wvm4RM28ca_MiO4Ne9osTPtpHS9wicjEF5X7fRziVPIHCd9FyQ,,&amp;data=UlNrNmk5WktYejY4cHFySjRXSWhXRHFleER5bzdwU0hzYjJaVVFfZi1QTHItZXB3X3Yxc1hNc1RxSkZvdkRWRG5xcE5NUlpDQmNFWU92Q2phaHpiOG1xcmFsMGVwTzgzWF8zX0RwZm5YRzhCVnR1dldlUTNLUXN3N2ktemY1eHdnQzF6WF9ldGhMWWdydUdfT0k1T2lwczVBWVpkNzNFRg,,&amp;sign=29c666b5427a9309a2bc37cb1d11fd47&amp;keyno=0&amp;b64e=2&amp;l10n=r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\Desktop\&#1085;&#1072;%20&#1089;&#1072;&#1081;&#1090;%20&#1048;&#1052;&#1062;\&#1053;&#1072;&#1095;.%20&#1086;&#1073;&#1088;.%20%20&#1080;&#1090;&#1086;&#1075;&#1080;%20&#1075;&#1086;&#1088;&#1086;&#1076;&#1089;&#1082;&#1086;&#1075;&#1086;%20&#1084;&#1077;&#1090;.%20&#1082;&#1086;&#1085;&#1082;&#1091;&#1088;&#1089;&#1072;\&#1042;&#1085;&#1077;&#1091;&#1088;&#1086;&#1095;&#1085;&#1086;&#1077;%20&#1079;&#1072;&#1085;&#1103;&#1090;&#1080;&#1077;%20%20&#1043;&#1077;&#1088;&#1073;%20&#1084;&#1086;&#1077;&#1075;&#1086;%20&#1082;&#1083;&#1072;&#1089;&#1089;&#1072;%20&#1041;&#1077;&#1083;&#1086;&#1085;&#1086;&#1089;&#1086;&#1074;&#1072;%20&#1058;.&#1042;\&#1055;&#1088;&#1080;&#1083;&#1086;&#1078;&#1077;&#1085;&#1080;&#1103;%20&#1082;%20&#1074;&#1085;&#1077;&#1091;&#1088;&#1086;&#1095;&#1085;&#1086;&#1084;&#1091;%20&#1079;&#1072;&#1085;&#1103;&#1090;&#1080;&#1102;%20&#1041;&#1077;&#1083;&#1086;&#1085;&#1086;&#1089;&#1086;&#1074;&#1072;%20&#1058;.&#1042;\&#1087;&#1088;&#1080;&#1083;&#1086;&#1078;&#1077;&#1085;&#1080;&#1103;\videoplayback%20(online-video-cutter.com)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6215074" y="4929198"/>
            <a:ext cx="264320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Составитель: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Белоносова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Т.В.,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начальных классов.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214414" y="1500174"/>
            <a:ext cx="62865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Внеурочное занятие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 курсу «Я и мой мир»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Тема: Герб моего класса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 txBox="1">
            <a:spLocks noChangeArrowheads="1"/>
          </p:cNvSpPr>
          <p:nvPr/>
        </p:nvSpPr>
        <p:spPr>
          <a:xfrm>
            <a:off x="-252413" y="0"/>
            <a:ext cx="9396413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66CC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Символическое значение цвета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3" name="Group 82"/>
          <p:cNvGraphicFramePr>
            <a:graphicFrameLocks/>
          </p:cNvGraphicFramePr>
          <p:nvPr/>
        </p:nvGraphicFramePr>
        <p:xfrm>
          <a:off x="0" y="714356"/>
          <a:ext cx="8785225" cy="4022090"/>
        </p:xfrm>
        <a:graphic>
          <a:graphicData uri="http://schemas.openxmlformats.org/drawingml/2006/table">
            <a:tbl>
              <a:tblPr/>
              <a:tblGrid>
                <a:gridCol w="2447925"/>
                <a:gridCol w="6337300"/>
              </a:tblGrid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C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Золотой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Могущество, богатство, знатность и сила; в рисунке золотой цвет мог заменяться желтым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Серебряный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Чистота, невинность, благородство и правдивость; в рисунке этот цвет заменялся белым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Красный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Любовь, мужество, великодушие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Пурпурный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Сила, могущество, господство, щедрость и достоинство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Зеленый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Надежда, изобилие, свобода, радость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4705349"/>
          <a:ext cx="8786842" cy="2152651"/>
        </p:xfrm>
        <a:graphic>
          <a:graphicData uri="http://schemas.openxmlformats.org/drawingml/2006/table">
            <a:tbl>
              <a:tblPr/>
              <a:tblGrid>
                <a:gridCol w="2611277"/>
                <a:gridCol w="6175565"/>
              </a:tblGrid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Лазоревый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Честность, верность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5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Черный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Скромность, печаль, образованность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Белый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Мирные намерения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8992" y="285728"/>
            <a:ext cx="542928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Герб Российской Федерации с 20 декабря 2000 года. Герб представляет собой изображение золотого двуглавого орла, помещенного на красном геральдическом щите; над орлом — три исторические короны Петра Великого (над головами — две малые и над ними — одна большего размера); в лапах орла — скипетр и держава; на груди орла на красном щите — всадник, поражающий копьем дракона.</a:t>
            </a:r>
          </a:p>
        </p:txBody>
      </p:sp>
      <p:pic>
        <p:nvPicPr>
          <p:cNvPr id="3" name="Picture 7" descr="C:\Documents and Settings\UserXP\Рабочий стол\06S0495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928670"/>
            <a:ext cx="2928958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UserXP\Рабочий стол\06S1222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3500430" cy="407196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714744" y="285728"/>
            <a:ext cx="521497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Герб города Юрга, принятый 17 сентября 2003 года. Главной фигурой герба является конь, что связано с одним из популярных толкований слова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юрга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— конь-иноходец. Изображение коня встречается в наскальных рисунках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Тутальской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Никольской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писаниц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окрестностях города. Лазоревое поле герба символизирует реку Томь, на которой расположен город. Огонь напоминает о воинах павших за Родину. В годы Великой Отечественной войны из Юрги на фронт ушло 15 тысяч человек, 5 тысяч из них погибли в боях.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Юргинский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военный полигон — один из крупнейших в Сибири.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 txBox="1">
            <a:spLocks noChangeArrowheads="1"/>
          </p:cNvSpPr>
          <p:nvPr/>
        </p:nvSpPr>
        <p:spPr>
          <a:xfrm>
            <a:off x="358775" y="0"/>
            <a:ext cx="8785225" cy="1216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rgbClr val="33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Основа любого герба — </a:t>
            </a: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rgbClr val="33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щит</a:t>
            </a: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rgbClr val="33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 descr="C:\Documents and Settings\Сергей\Рабочий стол\651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7200" y="1736725"/>
            <a:ext cx="4038600" cy="4251325"/>
          </a:xfrm>
          <a:prstGeom prst="rect">
            <a:avLst/>
          </a:prstGeom>
          <a:noFill/>
          <a:ln/>
        </p:spPr>
      </p:pic>
      <p:pic>
        <p:nvPicPr>
          <p:cNvPr id="4" name="Picture 2" descr="C:\Documents and Settings\Сергей\Рабочий стол\651\point5811_Wappen_Landkreis_Anhalt-Zerbs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00600" y="1600200"/>
            <a:ext cx="3732213" cy="4525963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rgbClr val="3366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Формы щитов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3366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 descr="C:\Documents and Settings\Сергей\Рабочий стол\651\Shields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628775"/>
            <a:ext cx="9144000" cy="3684588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om\Pictures\2018-12-03\00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0800000">
            <a:off x="214280" y="500042"/>
            <a:ext cx="4000529" cy="5643602"/>
          </a:xfrm>
          <a:prstGeom prst="rect">
            <a:avLst/>
          </a:prstGeom>
          <a:noFill/>
        </p:spPr>
      </p:pic>
      <p:pic>
        <p:nvPicPr>
          <p:cNvPr id="1027" name="Picture 3" descr="C:\Users\Dom\Pictures\2018-12-03\00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10800000">
            <a:off x="4574610" y="719373"/>
            <a:ext cx="3932735" cy="4643470"/>
          </a:xfrm>
          <a:prstGeom prst="rect">
            <a:avLst/>
          </a:prstGeom>
          <a:solidFill>
            <a:srgbClr val="00B050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85720" y="1500174"/>
            <a:ext cx="192882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http://nsportal.ru/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86050" y="428604"/>
            <a:ext cx="19990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Интернет ресурсы. 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643050"/>
            <a:ext cx="307183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endParaRPr lang="en-US" b="1" dirty="0" smtClean="0">
              <a:hlinkClick r:id="rId3"/>
            </a:endParaRPr>
          </a:p>
          <a:p>
            <a:pPr fontAlgn="b"/>
            <a:r>
              <a:rPr lang="ru-RU" sz="16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 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infourok.ru</a:t>
            </a:r>
            <a:endParaRPr lang="en-US" sz="1600" u="sng" dirty="0">
              <a:latin typeface="Times New Roman" pitchFamily="18" charset="0"/>
              <a:cs typeface="Times New Roman" pitchFamily="18" charset="0"/>
              <a:hlinkClick r:id="rId3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000240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/>
            <a:endParaRPr lang="en-US" b="1" dirty="0" smtClean="0">
              <a:hlinkClick r:id="rId4"/>
            </a:endParaRPr>
          </a:p>
          <a:p>
            <a:pPr fontAlgn="b"/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4"/>
              </a:rPr>
              <a:t>monetnik.ru</a:t>
            </a:r>
            <a:endParaRPr lang="en-US" sz="1600" dirty="0">
              <a:latin typeface="Times New Roman" pitchFamily="18" charset="0"/>
              <a:cs typeface="Times New Roman" pitchFamily="18" charset="0"/>
              <a:hlinkClick r:id="rId4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786058"/>
            <a:ext cx="20265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5"/>
              </a:rPr>
              <a:t>semyaizakon.ru</a:t>
            </a:r>
            <a:endParaRPr lang="en-US" sz="1600" dirty="0">
              <a:latin typeface="Times New Roman" pitchFamily="18" charset="0"/>
              <a:cs typeface="Times New Roman" pitchFamily="18" charset="0"/>
              <a:hlinkClick r:id="rId5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286124"/>
            <a:ext cx="13404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6"/>
              </a:rPr>
              <a:t>yugs.ru</a:t>
            </a:r>
            <a:endParaRPr lang="en-US" sz="1600" dirty="0">
              <a:latin typeface="Times New Roman" pitchFamily="18" charset="0"/>
              <a:cs typeface="Times New Roman" pitchFamily="18" charset="0"/>
              <a:hlinkClick r:id="rId6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643314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ctr"/>
            <a:endParaRPr lang="en-US" b="1" dirty="0" smtClean="0">
              <a:hlinkClick r:id="rId7"/>
            </a:endParaRPr>
          </a:p>
          <a:p>
            <a:pPr fontAlgn="b"/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7"/>
              </a:rPr>
              <a:t>dastoys.ru</a:t>
            </a:r>
            <a:endParaRPr lang="en-US" sz="1600" dirty="0">
              <a:latin typeface="Times New Roman" pitchFamily="18" charset="0"/>
              <a:cs typeface="Times New Roman" pitchFamily="18" charset="0"/>
              <a:hlinkClick r:id="rId7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4429132"/>
            <a:ext cx="14558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8"/>
              </a:rPr>
              <a:t>igraza.ru</a:t>
            </a:r>
            <a:endParaRPr lang="en-US" sz="1600" dirty="0">
              <a:latin typeface="Times New Roman" pitchFamily="18" charset="0"/>
              <a:cs typeface="Times New Roman" pitchFamily="18" charset="0"/>
              <a:hlinkClick r:id="rId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ÑÐµÐ±ÑÑÑ Ð¿Ð¾ Ð½ÑÐ°Ð²ÑÑÐ²ÐµÐ½Ð½Ð¾ â Ð¿Ð°ÑÑÐ¸Ð¾ÑÐ¸ÑÐµÑÐºÐ¾Ð¼Ñ Ð²Ð¾ÑÐ¿Ð¸ÑÐ°Ð½Ð¸Ñ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4488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357422" y="5500702"/>
            <a:ext cx="17796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ГЕРБ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emyaizakon.ru/wp-content/uploads/2017/09/%D0%B7%D0%B0%D0%B3%D1%80%D0%B0%D0%BD-817x102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214290"/>
            <a:ext cx="3643338" cy="4572032"/>
          </a:xfrm>
          <a:prstGeom prst="rect">
            <a:avLst/>
          </a:prstGeom>
          <a:noFill/>
        </p:spPr>
      </p:pic>
      <p:pic>
        <p:nvPicPr>
          <p:cNvPr id="1032" name="Picture 8" descr="https://ds04.infourok.ru/uploads/ex/0339/000867a8-6413ecad/img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3857628"/>
            <a:ext cx="2500330" cy="2571768"/>
          </a:xfrm>
          <a:prstGeom prst="rect">
            <a:avLst/>
          </a:prstGeom>
          <a:noFill/>
        </p:spPr>
      </p:pic>
      <p:pic>
        <p:nvPicPr>
          <p:cNvPr id="1034" name="Picture 10" descr="https://fs00.infourok.ru/images/doc/107/126994/img3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29169">
            <a:off x="5399199" y="201809"/>
            <a:ext cx="3500462" cy="4143404"/>
          </a:xfrm>
          <a:prstGeom prst="rect">
            <a:avLst/>
          </a:prstGeom>
          <a:noFill/>
        </p:spPr>
      </p:pic>
      <p:pic>
        <p:nvPicPr>
          <p:cNvPr id="1030" name="Picture 6" descr="https://cdn.monetnik.ru/storage/market-lot/94/04/3894/13207_big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931241" y="3929066"/>
            <a:ext cx="2948358" cy="2928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357166"/>
            <a:ext cx="8643998" cy="6000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ages.homify.com/image/upload/a_0,c_limit,f_auto,h_1024,q_auto,w_1024/v1492188610/p/photo/image/1956458/IMG_681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442915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d2t1xqejof9utc.cloudfront.net/screenshots/pics/453861530f729eff822e7ed6faa76af7/original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43438" y="285728"/>
            <a:ext cx="4295734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astoys.ru/wa-data/public/photos/14/09/914/914.970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500042"/>
            <a:ext cx="3643338" cy="4576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Documents and Settings\Сергей\Рабочий стол\651\rizarsr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57752" y="428604"/>
            <a:ext cx="3810000" cy="508000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Сергей\Рабочий стол\651\1218368450_5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92275" y="0"/>
            <a:ext cx="6026150" cy="685800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14290"/>
            <a:ext cx="72152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3366CC"/>
                </a:solidFill>
                <a:latin typeface="Times New Roman" pitchFamily="18" charset="0"/>
                <a:cs typeface="Times New Roman" pitchFamily="18" charset="0"/>
              </a:rPr>
              <a:t>Животное, растение.</a:t>
            </a:r>
            <a:br>
              <a:rPr lang="ru-RU" sz="3200" b="1" dirty="0" smtClean="0">
                <a:solidFill>
                  <a:srgbClr val="3366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(символическое значение)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Group 61"/>
          <p:cNvGraphicFramePr>
            <a:graphicFrameLocks/>
          </p:cNvGraphicFramePr>
          <p:nvPr/>
        </p:nvGraphicFramePr>
        <p:xfrm>
          <a:off x="357158" y="1643050"/>
          <a:ext cx="8424862" cy="5248911"/>
        </p:xfrm>
        <a:graphic>
          <a:graphicData uri="http://schemas.openxmlformats.org/drawingml/2006/table">
            <a:tbl>
              <a:tblPr/>
              <a:tblGrid>
                <a:gridCol w="2663825"/>
                <a:gridCol w="5761037"/>
              </a:tblGrid>
              <a:tr h="1060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Лев 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(изображался в профиль)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Власть, мужество, великодушие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Леопард </a:t>
                      </a: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(изображался анфас)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Отвага, храбрость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Конь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Ловкость, стремительность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Медведь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Сила, предусмотрительность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Бык</a:t>
                      </a: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Выносливость, ярость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66"/>
          <p:cNvGraphicFramePr>
            <a:graphicFrameLocks/>
          </p:cNvGraphicFramePr>
          <p:nvPr/>
        </p:nvGraphicFramePr>
        <p:xfrm>
          <a:off x="0" y="223838"/>
          <a:ext cx="9286908" cy="6096636"/>
        </p:xfrm>
        <a:graphic>
          <a:graphicData uri="http://schemas.openxmlformats.org/drawingml/2006/table">
            <a:tbl>
              <a:tblPr/>
              <a:tblGrid>
                <a:gridCol w="2698401"/>
                <a:gridCol w="6588507"/>
              </a:tblGrid>
              <a:tr h="530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Слон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Орел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Власть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Ворон</a:t>
                      </a: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Долголетие, мудрость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Петух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Бойцовские качества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Павлин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Победа над врагом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Рыба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Бдительность. Изображение рыбы являлось также древним знаком христианства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Дельфин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Сила, дельфин с якорем — символ верности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Змея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Мудрость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364</Words>
  <Application>Microsoft Office PowerPoint</Application>
  <PresentationFormat>Экран (4:3)</PresentationFormat>
  <Paragraphs>68</Paragraphs>
  <Slides>16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Admin</cp:lastModifiedBy>
  <cp:revision>17</cp:revision>
  <dcterms:created xsi:type="dcterms:W3CDTF">2012-01-28T11:45:58Z</dcterms:created>
  <dcterms:modified xsi:type="dcterms:W3CDTF">2018-12-27T08:21:33Z</dcterms:modified>
</cp:coreProperties>
</file>